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89" r:id="rId3"/>
    <p:sldId id="265" r:id="rId4"/>
    <p:sldId id="290" r:id="rId5"/>
    <p:sldId id="274" r:id="rId6"/>
    <p:sldId id="291" r:id="rId7"/>
    <p:sldId id="287" r:id="rId8"/>
    <p:sldId id="302" r:id="rId9"/>
    <p:sldId id="293" r:id="rId10"/>
    <p:sldId id="281" r:id="rId11"/>
    <p:sldId id="294" r:id="rId12"/>
    <p:sldId id="295" r:id="rId13"/>
    <p:sldId id="277" r:id="rId14"/>
    <p:sldId id="296" r:id="rId15"/>
    <p:sldId id="263" r:id="rId16"/>
    <p:sldId id="258" r:id="rId17"/>
    <p:sldId id="297" r:id="rId18"/>
    <p:sldId id="298" r:id="rId19"/>
    <p:sldId id="301" r:id="rId20"/>
    <p:sldId id="286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5" autoAdjust="0"/>
    <p:restoredTop sz="67328"/>
  </p:normalViewPr>
  <p:slideViewPr>
    <p:cSldViewPr>
      <p:cViewPr varScale="1">
        <p:scale>
          <a:sx n="74" d="100"/>
          <a:sy n="74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Customer expectations</a:t>
            </a:r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Customer expectations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May vary within a sector (</a:t>
            </a:r>
            <a:r>
              <a:rPr lang="en-CA" sz="2000" dirty="0" err="1"/>
              <a:t>e.g</a:t>
            </a:r>
            <a:r>
              <a:rPr lang="en-CA" sz="2000" dirty="0"/>
              <a:t> </a:t>
            </a:r>
            <a:r>
              <a:rPr lang="en-CA" sz="2000" dirty="0" err="1"/>
              <a:t>EasyJet</a:t>
            </a:r>
            <a:r>
              <a:rPr lang="en-CA" sz="2000" dirty="0"/>
              <a:t> vs. Singapore Airlines) 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May change over time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sz="2000" dirty="0"/>
              <a:t>Three levels of expected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Desired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Adequate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Predicted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/>
              <a:t>The Zone of Tolerance falls between desired and adequate service </a:t>
            </a:r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48149" y="4532293"/>
            <a:ext cx="5514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Understanding the consumer </a:t>
            </a:r>
          </a:p>
          <a:p>
            <a:endParaRPr lang="en-US" sz="2800" b="1" kern="1200" dirty="0">
              <a:solidFill>
                <a:schemeClr val="tx1"/>
              </a:solidFill>
              <a:effectLst/>
              <a:latin typeface="Tahoma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3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Hudson &amp; Hudson. </a:t>
            </a:r>
            <a:r>
              <a:rPr lang="en-US" sz="1400" i="1" dirty="0"/>
              <a:t>Customer Service for Hospitality &amp; Tourism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A2F-158C-E2DC-7EED-AD58D5F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2362200"/>
          </a:xfrm>
        </p:spPr>
        <p:txBody>
          <a:bodyPr/>
          <a:lstStyle/>
          <a:p>
            <a:pPr algn="ctr"/>
            <a:r>
              <a:rPr lang="en-US" sz="3600" dirty="0"/>
              <a:t>Chapter 3</a:t>
            </a:r>
            <a:br>
              <a:rPr lang="en-US" sz="3600" dirty="0"/>
            </a:br>
            <a:r>
              <a:rPr lang="en-GB" sz="3600" b="1" dirty="0">
                <a:effectLst/>
              </a:rPr>
              <a:t>Understanding </a:t>
            </a:r>
            <a:r>
              <a:rPr lang="en-GB" sz="3600" b="1">
                <a:effectLst/>
              </a:rPr>
              <a:t>the customer</a:t>
            </a:r>
            <a:br>
              <a:rPr lang="en-GB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robot holding a tray&#10;&#10;Description automatically generated">
            <a:extLst>
              <a:ext uri="{FF2B5EF4-FFF2-40B4-BE49-F238E27FC236}">
                <a16:creationId xmlns:a16="http://schemas.microsoft.com/office/drawing/2014/main" id="{B42E795F-FD99-665C-5397-82057FE3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61" y="1600200"/>
            <a:ext cx="48496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0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862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Blueprint for Overnight Hotel Stay</a:t>
            </a:r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0" y="990600"/>
            <a:ext cx="8284400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961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sz="2800" dirty="0"/>
              <a:t>Cruise industry responding to changing consumer tastes </a:t>
            </a:r>
            <a:br>
              <a:rPr lang="en-US" sz="2400" dirty="0"/>
            </a:br>
            <a:endParaRPr lang="en-US" sz="24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Cruise companies continue to innovate in order to respond to changing consumer tastes </a:t>
            </a:r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Innovations include go-kart tracks with hovercraft bumper cars, open-air laser-tag courses, Oculus virtual-reality experiences. ‘pedal-powered aerial attractions and zip-lines at sea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Also they are not afraid to introduce new technologies – e.g. Royal Caribbean’s Bionic Bar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Other cruises are offering more themed entertainment to appeal to specific segments of the market.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Finally, cruise companies are becoming more creative with the destinations they chose to sail to.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24400"/>
            <a:ext cx="5676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9709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Importance of emotions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4343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Provides opportunity for differentiation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Consumers often highly emotional and intuitive in behaviors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Service employees have a key influence on customers’ emotions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Consumption emotions have an impact on behavioral intentions such as word of mouth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Emotions will also influence customer loyalty as the brand-infused causal loyalty model shows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657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7055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/>
          <a:p>
            <a:pPr algn="ctr"/>
            <a:r>
              <a:rPr lang="en-US" dirty="0"/>
              <a:t>Brand-infused causal loyalty model </a:t>
            </a:r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37" name="Picture 1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2"/>
          <a:stretch/>
        </p:blipFill>
        <p:spPr bwMode="auto">
          <a:xfrm>
            <a:off x="1371600" y="1295400"/>
            <a:ext cx="7508875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8077200" cy="1219200"/>
          </a:xfrm>
        </p:spPr>
        <p:txBody>
          <a:bodyPr/>
          <a:lstStyle/>
          <a:p>
            <a:pPr algn="ctr"/>
            <a:r>
              <a:rPr lang="en-US" dirty="0"/>
              <a:t>Rational versus emotional motivations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4589" y="990600"/>
            <a:ext cx="76446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Crosby and Johnson (2007) found that the impact of emotional motivation on loyalty outweighed rational motivation by a ratio of about 5 to 3.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 </a:t>
            </a:r>
            <a:r>
              <a:rPr lang="en-CA" sz="2000" dirty="0"/>
              <a:t>E</a:t>
            </a:r>
            <a:r>
              <a:rPr lang="en-US" sz="2000" dirty="0"/>
              <a:t>motional motivation  also had a very strong influence on loyalty in business-to-business (B2B) markets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Findings suggest that building emotional bonds with customers is very important </a:t>
            </a:r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14800"/>
            <a:ext cx="472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249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Impact of rational and emotional motivation across regions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10885"/>
          <a:stretch/>
        </p:blipFill>
        <p:spPr bwMode="auto">
          <a:xfrm>
            <a:off x="1219200" y="1295400"/>
            <a:ext cx="7467600" cy="53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8379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0999"/>
            <a:ext cx="8229600" cy="685800"/>
          </a:xfrm>
        </p:spPr>
        <p:txBody>
          <a:bodyPr/>
          <a:lstStyle/>
          <a:p>
            <a:pPr algn="ctr"/>
            <a:r>
              <a:rPr lang="en-US" dirty="0"/>
              <a:t>Impact of rational and emotional motivation on B2C and B2B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066799"/>
            <a:ext cx="7272020" cy="554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7330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 err="1"/>
              <a:t>Lovemarks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38200"/>
            <a:ext cx="7239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Roberts (2004) suggest that to connect emotionally with consumers, brands need to evolve into ‘</a:t>
            </a:r>
            <a:r>
              <a:rPr lang="en-CA" dirty="0" err="1"/>
              <a:t>Lovemarks</a:t>
            </a:r>
            <a:r>
              <a:rPr lang="en-CA" dirty="0"/>
              <a:t>’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00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53080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cross-cultural differences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1" y="1295400"/>
            <a:ext cx="78977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i="1" dirty="0"/>
              <a:t>Human culture is generally defined as the meaning and information system shared by a group and transmitted across generations</a:t>
            </a:r>
            <a:endParaRPr lang="en-US" i="1" dirty="0"/>
          </a:p>
          <a:p>
            <a:endParaRPr lang="en-CA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Many psychologists (like </a:t>
            </a:r>
            <a:r>
              <a:rPr lang="en-CA" dirty="0" err="1"/>
              <a:t>Hofstede</a:t>
            </a:r>
            <a:r>
              <a:rPr lang="en-CA" dirty="0"/>
              <a:t> and </a:t>
            </a:r>
            <a:r>
              <a:rPr lang="en-CA" dirty="0" err="1"/>
              <a:t>Triandis</a:t>
            </a:r>
            <a:r>
              <a:rPr lang="en-CA" dirty="0"/>
              <a:t>) have sought to understand cultural variability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Markus &amp; </a:t>
            </a:r>
            <a:r>
              <a:rPr lang="en-CA" dirty="0" err="1"/>
              <a:t>Kitayama</a:t>
            </a:r>
            <a:r>
              <a:rPr lang="en-CA" dirty="0"/>
              <a:t> for example suggest that Americans and Western Europeans are more independent than Asians, Africans and Southern Europeans who are more interdependent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In the tourism &amp; hospitality sector, studies show that: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Asians differ from Europeans and North Americans in their attitudes towards 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Americans are more satisfied than Asians if employees display  ingratiation techniques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Africans are less likely than British customers to complain and switch services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French have highest satisfaction scores in Europe.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32394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847230" cy="6858000"/>
          </a:xfrm>
        </p:spPr>
      </p:pic>
    </p:spTree>
    <p:extLst>
      <p:ext uri="{BB962C8B-B14F-4D97-AF65-F5344CB8AC3E}">
        <p14:creationId xmlns:p14="http://schemas.microsoft.com/office/powerpoint/2010/main" val="200485420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CA" sz="2000" b="0" dirty="0"/>
              <a:t>Customer expectations</a:t>
            </a:r>
          </a:p>
          <a:p>
            <a:pPr lvl="1">
              <a:buFont typeface="Courier New" pitchFamily="49" charset="0"/>
              <a:buChar char="o"/>
            </a:pPr>
            <a:r>
              <a:rPr lang="en-CA" sz="2000" b="0" dirty="0"/>
              <a:t>The customer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0" dirty="0"/>
              <a:t>Delivering a consistent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b="0" dirty="0">
                <a:effectLst/>
                <a:ea typeface="Times New Roman" panose="02020603050405020304" pitchFamily="18" charset="0"/>
              </a:rPr>
              <a:t>The importance of emotions in the service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b="0" dirty="0">
                <a:effectLst/>
                <a:ea typeface="Times New Roman" panose="02020603050405020304" pitchFamily="18" charset="0"/>
              </a:rPr>
              <a:t>Understanding cross-cultural differences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0" dirty="0"/>
              <a:t>Global trends in consumer behavior</a:t>
            </a:r>
          </a:p>
          <a:p>
            <a:pPr lvl="1">
              <a:buFont typeface="Courier New" pitchFamily="49" charset="0"/>
              <a:buChar char="o"/>
            </a:pPr>
            <a:endParaRPr lang="en-CA" sz="2000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CA" b="0" dirty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796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84" y="381000"/>
            <a:ext cx="8234516" cy="609600"/>
          </a:xfrm>
        </p:spPr>
        <p:txBody>
          <a:bodyPr/>
          <a:lstStyle/>
          <a:p>
            <a:pPr algn="ctr"/>
            <a:r>
              <a:rPr lang="en-CA" dirty="0"/>
              <a:t>Global trends in consumer behavior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244" y="1295400"/>
            <a:ext cx="7804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en-CA" dirty="0"/>
              <a:t>Experiences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Services as stage, goods as props, to create memorable event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Ethical Products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Responsible tourism as a significant trend </a:t>
            </a:r>
          </a:p>
          <a:p>
            <a:endParaRPr lang="en-CA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Health-Consciousness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Influence of the baby boomers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Customization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Personalized vacations 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Convenience and Speed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Service Quality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Differentiate services, products and build competitive advantage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91600" cy="6096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br>
              <a:rPr lang="en-US" dirty="0"/>
            </a:br>
            <a:r>
              <a:rPr lang="en-CA" sz="2800" dirty="0"/>
              <a:t>Bruce Poon Tip, G Adventures</a:t>
            </a:r>
            <a:br>
              <a:rPr lang="en-CA" sz="2800" dirty="0"/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81991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i="1" dirty="0"/>
          </a:p>
          <a:p>
            <a:r>
              <a:rPr lang="en-CA" i="1" dirty="0"/>
              <a:t>‘</a:t>
            </a:r>
            <a:r>
              <a:rPr lang="en-US" i="1" dirty="0"/>
              <a:t>‘I launched G Adventures with the belief that other travelers would share my desire to experience authentic adventures in a responsible and sustainable manner.’</a:t>
            </a:r>
            <a:endParaRPr lang="en-CA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Understanding the consumer has been Poon Tip’s speciality </a:t>
            </a:r>
          </a:p>
          <a:p>
            <a:r>
              <a:rPr lang="en-CA" dirty="0"/>
              <a:t> 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The company supports locally-owned businesses and incorporates community-based ecotourism projects into the majority of tours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Recognized the spirit of adventure among </a:t>
            </a:r>
            <a:r>
              <a:rPr lang="en-CA" i="1" dirty="0"/>
              <a:t>all </a:t>
            </a:r>
            <a:r>
              <a:rPr lang="en-CA" dirty="0"/>
              <a:t>ages and demographics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CA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During the pandemic, Poon Tip published </a:t>
            </a:r>
            <a:r>
              <a:rPr lang="en-CA" i="1" dirty="0"/>
              <a:t>Unlearn</a:t>
            </a:r>
            <a:r>
              <a:rPr lang="en-CA" dirty="0"/>
              <a:t> pointing to mounting criticism of the travel industry pre-crisis over issues like </a:t>
            </a:r>
            <a:r>
              <a:rPr lang="en-CA" dirty="0" err="1"/>
              <a:t>overtourism</a:t>
            </a:r>
            <a:r>
              <a:rPr lang="en-CA" dirty="0"/>
              <a:t> </a:t>
            </a:r>
          </a:p>
          <a:p>
            <a:r>
              <a:rPr lang="en-CA" dirty="0"/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0" y="4953000"/>
            <a:ext cx="42214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519"/>
            <a:ext cx="8305800" cy="1107193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br>
              <a:rPr lang="en-US" dirty="0"/>
            </a:br>
            <a:r>
              <a:rPr lang="en-US" sz="2800" dirty="0"/>
              <a:t>The Maldives – pivoting in response to the pandemic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38200" y="1326713"/>
            <a:ext cx="754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In 2019, Maldives welcomed 1.7 million inbound arrivals and tourism revenues accounted for 56.6% of the Maldives’ GDP. 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The pandemic therefore had a devastating effect on the economy. 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At the beginning of the tourism shutdown, 90% of resorts sent their workers home without pay or cut their salaries by 15-20%. 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The Maldives Marketing &amp; Public Relations Corporation (MMPRC), which promotes travel to the Maldives, continued to advertise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Phased opening - hotels and resorts had to make operational changes to comply with new standards and to reassure potential guests. 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560391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8077200" cy="1219200"/>
          </a:xfrm>
        </p:spPr>
        <p:txBody>
          <a:bodyPr/>
          <a:lstStyle/>
          <a:p>
            <a:pPr algn="ctr"/>
            <a:r>
              <a:rPr lang="en-US" dirty="0"/>
              <a:t>Customer expectations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4589" y="990600"/>
            <a:ext cx="792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Customer expectations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May vary within a sector (</a:t>
            </a:r>
            <a:r>
              <a:rPr lang="en-CA" sz="2000" dirty="0" err="1"/>
              <a:t>e.g</a:t>
            </a:r>
            <a:r>
              <a:rPr lang="en-CA" sz="2000" dirty="0"/>
              <a:t> </a:t>
            </a:r>
            <a:r>
              <a:rPr lang="en-CA" sz="2000" dirty="0" err="1"/>
              <a:t>EasyJet</a:t>
            </a:r>
            <a:r>
              <a:rPr lang="en-CA" sz="2000" dirty="0"/>
              <a:t> vs. Singapore Airlines) 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May change over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Seem to have been heightened by the COVID-19 pandemic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sz="2000" dirty="0"/>
              <a:t>Three levels of expected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Desired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Adequate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Predicted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/>
              <a:t>The Zone of Tolerance falls between desired and adequate service </a:t>
            </a:r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3" name="Picture 2" descr="British_Airways_747-400_World_Traveller_cab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7086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2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1" y="1143000"/>
            <a:ext cx="673634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Factors influencing customer expectations of service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Delighting and surprising customers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13966"/>
            <a:ext cx="8305800" cy="364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Customer delight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Positive affect resulting from unexpected pleasure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Effective for connecting emotionally with consumers</a:t>
            </a:r>
            <a:endParaRPr lang="en-US" sz="2000" b="1" dirty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Exceeds customers’ expectations to a surprising degree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Surprising customers can build loyalty (e.g. Hyatt Hotels &amp; Resorts)</a:t>
            </a:r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5308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028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Customer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Physical environment </a:t>
            </a:r>
            <a:endParaRPr lang="en-US" sz="2000" dirty="0"/>
          </a:p>
          <a:p>
            <a:pPr marL="914400" lvl="1" indent="-106363"/>
            <a:r>
              <a:rPr lang="en-CA" sz="2000" dirty="0"/>
              <a:t>	e.g. Ambience, multisensory impact, space and function, signs and symbols </a:t>
            </a:r>
            <a:endParaRPr lang="en-US" sz="2000" dirty="0"/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Human interaction </a:t>
            </a:r>
            <a:endParaRPr lang="en-US" sz="2000" dirty="0"/>
          </a:p>
          <a:p>
            <a:pPr marL="350838"/>
            <a:r>
              <a:rPr lang="en-CA" sz="2000" dirty="0"/>
              <a:t>	e.g. Service consumption in the presence of staff </a:t>
            </a:r>
            <a:br>
              <a:rPr lang="en-CA" sz="2000" dirty="0"/>
            </a:br>
            <a:r>
              <a:rPr lang="en-CA" sz="2000" dirty="0"/>
              <a:t>	and other customers </a:t>
            </a:r>
          </a:p>
          <a:p>
            <a:pPr marL="350838"/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Personal characteristics</a:t>
            </a:r>
            <a:endParaRPr lang="en-US" sz="2000" dirty="0"/>
          </a:p>
          <a:p>
            <a:pPr marL="350838"/>
            <a:r>
              <a:rPr lang="en-CA" sz="2000" dirty="0"/>
              <a:t>	e.g. Cultural differences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Trip-related factors</a:t>
            </a:r>
            <a:endParaRPr lang="en-US" sz="2000" dirty="0"/>
          </a:p>
          <a:p>
            <a:pPr marL="350838"/>
            <a:r>
              <a:rPr lang="en-CA" sz="2000" dirty="0"/>
              <a:t>	e.g. Social and intellectual needs versus physiological needs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9305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E17E9-6E94-65C7-3342-93692ACC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2425"/>
            <a:ext cx="77724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307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Consistency in customer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sz="2000" dirty="0"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Delivering a consistent and distinctive customer experience is critical</a:t>
            </a:r>
          </a:p>
          <a:p>
            <a:pPr lvl="1"/>
            <a:r>
              <a:rPr lang="en-CA" sz="2000" dirty="0">
                <a:latin typeface="+mn-lt"/>
              </a:rPr>
              <a:t> </a:t>
            </a:r>
            <a:endParaRPr lang="en-US" sz="2000" dirty="0"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Retail pioneer Gordon Selfridge encouraged staff to delight customers the ‘Selfridges Way’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>
              <a:effectLst/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GB" sz="2000" dirty="0">
                <a:effectLst/>
                <a:latin typeface="+mn-lt"/>
              </a:rPr>
              <a:t>Because customer service is an experience, service blueprinting or mapping can be a particularly useful tool for outlining the customer experience. </a:t>
            </a:r>
            <a:endParaRPr lang="en-GB" sz="2000" dirty="0">
              <a:latin typeface="+mn-lt"/>
            </a:endParaRPr>
          </a:p>
          <a:p>
            <a:pPr marL="350838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43399"/>
            <a:ext cx="7620000" cy="22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7097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631</TotalTime>
  <Words>948</Words>
  <Application>Microsoft Macintosh PowerPoint</Application>
  <PresentationFormat>On-screen Show (4:3)</PresentationFormat>
  <Paragraphs>163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Tahoma</vt:lpstr>
      <vt:lpstr>Times New Roman</vt:lpstr>
      <vt:lpstr>Berrylishious design template</vt:lpstr>
      <vt:lpstr>Chapter 3 Understanding the customer  </vt:lpstr>
      <vt:lpstr>Topics covered</vt:lpstr>
      <vt:lpstr>‘At Your Service’ Spotlight:  The Maldives – pivoting in response to the pandemic </vt:lpstr>
      <vt:lpstr>Customer expectations</vt:lpstr>
      <vt:lpstr>Factors influencing customer expectations of service </vt:lpstr>
      <vt:lpstr>Delighting and surprising customers</vt:lpstr>
      <vt:lpstr>Customer experience</vt:lpstr>
      <vt:lpstr>PowerPoint Presentation</vt:lpstr>
      <vt:lpstr>Consistency in customer experience</vt:lpstr>
      <vt:lpstr>Blueprint for Overnight Hotel Stay</vt:lpstr>
      <vt:lpstr>Snapshot: Cruise industry responding to changing consumer tastes  </vt:lpstr>
      <vt:lpstr>Importance of emotions</vt:lpstr>
      <vt:lpstr>Brand-infused causal loyalty model </vt:lpstr>
      <vt:lpstr>Rational versus emotional motivations</vt:lpstr>
      <vt:lpstr>Impact of rational and emotional motivation across regions</vt:lpstr>
      <vt:lpstr>Impact of rational and emotional motivation on B2C and B2B</vt:lpstr>
      <vt:lpstr>Lovemarks</vt:lpstr>
      <vt:lpstr>Understanding  cross-cultural differences</vt:lpstr>
      <vt:lpstr>PowerPoint Presentation</vt:lpstr>
      <vt:lpstr>Global trends in consumer behavior</vt:lpstr>
      <vt:lpstr>Case Study:  Bruce Poon Tip, G Adventures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Hudson, Simon</cp:lastModifiedBy>
  <cp:revision>216</cp:revision>
  <cp:lastPrinted>1601-01-01T00:00:00Z</cp:lastPrinted>
  <dcterms:created xsi:type="dcterms:W3CDTF">2012-10-22T00:42:01Z</dcterms:created>
  <dcterms:modified xsi:type="dcterms:W3CDTF">2025-02-11T23:51:03Z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